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86" r:id="rId4"/>
    <p:sldId id="279" r:id="rId5"/>
    <p:sldId id="275" r:id="rId6"/>
    <p:sldId id="287" r:id="rId7"/>
    <p:sldId id="288" r:id="rId8"/>
    <p:sldId id="289" r:id="rId9"/>
    <p:sldId id="280" r:id="rId10"/>
    <p:sldId id="281" r:id="rId11"/>
    <p:sldId id="282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8C5426-B64D-46BF-A130-7D0893763339}">
          <p14:sldIdLst>
            <p14:sldId id="256"/>
          </p14:sldIdLst>
        </p14:section>
        <p14:section name="Раздел без заголовка" id="{33173EB3-FEFA-4B9E-8A95-36B085D4FE27}">
          <p14:sldIdLst>
            <p14:sldId id="285"/>
            <p14:sldId id="286"/>
            <p14:sldId id="279"/>
            <p14:sldId id="275"/>
            <p14:sldId id="287"/>
            <p14:sldId id="288"/>
            <p14:sldId id="28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2" autoAdjust="0"/>
  </p:normalViewPr>
  <p:slideViewPr>
    <p:cSldViewPr>
      <p:cViewPr>
        <p:scale>
          <a:sx n="270" d="100"/>
          <a:sy n="270" d="100"/>
        </p:scale>
        <p:origin x="-518" y="-1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57B7A-8B37-4063-A163-695CE6880955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0D7F8-3702-421B-ADB0-26B198431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6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image012.jpg@01D96E0E.57BFB7C0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12" Type="http://schemas.openxmlformats.org/officeDocument/2006/relationships/image" Target="cid:image014.jpg@01D96E0E.57BFB7C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jpeg"/><Relationship Id="rId5" Type="http://schemas.openxmlformats.org/officeDocument/2006/relationships/image" Target="../media/image12.png"/><Relationship Id="rId10" Type="http://schemas.openxmlformats.org/officeDocument/2006/relationships/image" Target="cid:image013.jpg@01D96E0E.57BFB7C0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257175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" y="2571748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1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8" y="3777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02" y="257552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10" y="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55976" y="3147813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К.Э.Н. </a:t>
            </a:r>
            <a:r>
              <a:rPr lang="ru-RU" sz="1200" b="1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Царев Евгений Маркович </a:t>
            </a: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Председатель Подкомитета ТПП РФ по лизингу, </a:t>
            </a:r>
            <a:b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Председатель Совета, директор НП "Лизинговый Союз" </a:t>
            </a:r>
            <a:b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E-mail: </a:t>
            </a:r>
            <a:r>
              <a:rPr lang="ru-RU" sz="1200" u="sng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etsarev@tpprf-leasing.ru</a:t>
            </a:r>
            <a:r>
              <a:rPr lang="ru-RU" sz="1200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784" y="438298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Москва, 2023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144" y="2067694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12" dirty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ЛИЗИНГ – НОВЫЕ ВЫЗОВЫ </a:t>
            </a:r>
          </a:p>
        </p:txBody>
      </p:sp>
      <p:pic>
        <p:nvPicPr>
          <p:cNvPr id="2052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5065"/>
            <a:ext cx="4392738" cy="18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3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323528" y="987574"/>
            <a:ext cx="8320148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5"/>
              </a:lnSpc>
              <a:buClr>
                <a:schemeClr val="dk1"/>
              </a:buClr>
              <a:buSzPts val="5200"/>
            </a:pPr>
            <a:r>
              <a:rPr lang="ru-RU" sz="1900" b="1" dirty="0">
                <a:solidFill>
                  <a:srgbClr val="002060"/>
                </a:solidFill>
                <a:latin typeface="Arial,Bold"/>
                <a:sym typeface="Arial"/>
              </a:rPr>
              <a:t>Основные</a:t>
            </a:r>
            <a:r>
              <a:rPr sz="1900" b="1" dirty="0">
                <a:solidFill>
                  <a:srgbClr val="002060"/>
                </a:solidFill>
                <a:latin typeface="Arial,Bold"/>
                <a:sym typeface="Arial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Arial,Bold"/>
                <a:sym typeface="Arial"/>
              </a:rPr>
              <a:t>направления</a:t>
            </a:r>
            <a:r>
              <a:rPr sz="1900" b="1" dirty="0">
                <a:solidFill>
                  <a:srgbClr val="002060"/>
                </a:solidFill>
                <a:latin typeface="Arial,Bold"/>
                <a:sym typeface="Arial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Arial,Bold"/>
                <a:sym typeface="Arial"/>
              </a:rPr>
              <a:t>промышленной</a:t>
            </a:r>
            <a:r>
              <a:rPr sz="1900" b="1" dirty="0">
                <a:solidFill>
                  <a:srgbClr val="002060"/>
                </a:solidFill>
                <a:latin typeface="Arial,Bold"/>
                <a:sym typeface="Arial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Arial,Bold"/>
                <a:sym typeface="Arial"/>
              </a:rPr>
              <a:t>кооперации</a:t>
            </a:r>
            <a:r>
              <a:rPr sz="1900" b="1" dirty="0">
                <a:solidFill>
                  <a:srgbClr val="002060"/>
                </a:solidFill>
                <a:latin typeface="Arial,Bold"/>
                <a:sym typeface="Arial"/>
              </a:rPr>
              <a:t>:</a:t>
            </a:r>
            <a:r>
              <a:rPr lang="ru-RU" sz="1900" dirty="0">
                <a:latin typeface="Arial Narrow"/>
                <a:cs typeface="Arial Narrow"/>
              </a:rPr>
              <a:t> </a:t>
            </a:r>
            <a:endParaRPr sz="1900" dirty="0">
              <a:latin typeface="Arial Narrow"/>
              <a:cs typeface="Arial Narrow"/>
            </a:endParaRPr>
          </a:p>
        </p:txBody>
      </p:sp>
      <p:pic>
        <p:nvPicPr>
          <p:cNvPr id="14" name="Picture 2" descr="F:\__РАБОТА с 2016 июль\картинки\Trucks\trucks (3)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546"/>
            <a:ext cx="3498146" cy="218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3"/>
          <p:cNvSpPr txBox="1"/>
          <p:nvPr/>
        </p:nvSpPr>
        <p:spPr>
          <a:xfrm>
            <a:off x="4283969" y="1574074"/>
            <a:ext cx="4509935" cy="2473113"/>
          </a:xfrm>
          <a:prstGeom prst="rect">
            <a:avLst/>
          </a:prstGeom>
          <a:ln w="1905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endParaRPr lang="ru-RU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98450" marR="5080" indent="-285750">
              <a:lnSpc>
                <a:spcPct val="1071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ru-RU" sz="1600" b="1" dirty="0" smtClean="0"/>
              <a:t>Транспортное машиностроение</a:t>
            </a:r>
            <a:r>
              <a:rPr lang="ru-RU" sz="1600" b="1" dirty="0"/>
              <a:t>;</a:t>
            </a:r>
          </a:p>
          <a:p>
            <a:pPr marL="298450" marR="5080" indent="-285750">
              <a:lnSpc>
                <a:spcPct val="1071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580" algn="l"/>
              </a:tabLst>
            </a:pPr>
            <a:endParaRPr sz="600" b="1" dirty="0"/>
          </a:p>
          <a:p>
            <a:pPr marL="298450" marR="5080" indent="-285750">
              <a:lnSpc>
                <a:spcPct val="1071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36854" algn="l"/>
              </a:tabLst>
            </a:pPr>
            <a:r>
              <a:rPr lang="ru-RU" sz="1600" b="1" dirty="0" smtClean="0"/>
              <a:t>сельскохозяйственное</a:t>
            </a:r>
            <a:r>
              <a:rPr sz="1600" b="1" dirty="0" smtClean="0"/>
              <a:t> </a:t>
            </a:r>
            <a:r>
              <a:rPr lang="ru-RU" sz="1600" b="1" dirty="0" smtClean="0"/>
              <a:t>машиностроение;</a:t>
            </a:r>
            <a:r>
              <a:rPr lang="ru-RU" sz="1600" b="1" dirty="0"/>
              <a:t/>
            </a:r>
            <a:br>
              <a:rPr lang="ru-RU" sz="1600" b="1" dirty="0"/>
            </a:br>
            <a:endParaRPr sz="600" b="1" dirty="0"/>
          </a:p>
          <a:p>
            <a:pPr marL="298450" marR="5080" indent="-285750">
              <a:lnSpc>
                <a:spcPct val="1071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ru-RU" sz="1600" b="1" dirty="0" smtClean="0"/>
              <a:t>автомобилестроение;</a:t>
            </a:r>
            <a:r>
              <a:rPr lang="ru-RU" sz="1600" b="1" dirty="0"/>
              <a:t/>
            </a:r>
            <a:br>
              <a:rPr lang="ru-RU" sz="1600" b="1" dirty="0"/>
            </a:br>
            <a:endParaRPr sz="600" b="1" dirty="0"/>
          </a:p>
          <a:p>
            <a:pPr marL="298450" marR="5080" indent="-285750">
              <a:lnSpc>
                <a:spcPct val="1071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ru-RU" sz="1600" b="1" dirty="0"/>
              <a:t> </a:t>
            </a:r>
            <a:r>
              <a:rPr lang="ru-RU" sz="1600" b="1" dirty="0" smtClean="0"/>
              <a:t>судостроение</a:t>
            </a:r>
            <a:r>
              <a:rPr sz="1600" b="1" dirty="0" smtClean="0"/>
              <a:t>;</a:t>
            </a:r>
            <a:endParaRPr lang="ru-RU" sz="1600" b="1" dirty="0"/>
          </a:p>
          <a:p>
            <a:pPr marL="298450" marR="5080" indent="-285750">
              <a:lnSpc>
                <a:spcPct val="1071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580" algn="l"/>
              </a:tabLst>
            </a:pPr>
            <a:endParaRPr sz="600" b="1" dirty="0"/>
          </a:p>
          <a:p>
            <a:pPr marL="298450" marR="5080" indent="-285750">
              <a:lnSpc>
                <a:spcPct val="1071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ru-RU" sz="1600" b="1" dirty="0"/>
              <a:t> </a:t>
            </a:r>
            <a:r>
              <a:rPr lang="ru-RU" sz="1600" b="1" dirty="0" smtClean="0"/>
              <a:t>фармацевтическая промышленность</a:t>
            </a:r>
            <a:endParaRPr lang="ru-RU" sz="1600" b="1" dirty="0"/>
          </a:p>
          <a:p>
            <a:pPr marL="12700" marR="5080">
              <a:lnSpc>
                <a:spcPct val="107100"/>
              </a:lnSpc>
              <a:spcAft>
                <a:spcPts val="600"/>
              </a:spcAft>
              <a:tabLst>
                <a:tab pos="195580" algn="l"/>
              </a:tabLst>
            </a:pPr>
            <a:endParaRPr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86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F9224E-56A9-4840-98DC-209C05DA8DEF}"/>
              </a:ext>
            </a:extLst>
          </p:cNvPr>
          <p:cNvSpPr txBox="1"/>
          <p:nvPr/>
        </p:nvSpPr>
        <p:spPr>
          <a:xfrm>
            <a:off x="290126" y="987574"/>
            <a:ext cx="8453992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spc="12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4" name="Picture 2" descr="Царев Евгений Марк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6" y="1461962"/>
            <a:ext cx="3096345" cy="24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84375" y="1408018"/>
            <a:ext cx="4860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Председатель Подкомитета ТПП РФ по лизингу</a:t>
            </a:r>
            <a:br>
              <a:rPr lang="ru-RU" sz="1200" dirty="0"/>
            </a:br>
            <a:r>
              <a:rPr lang="ru-RU" sz="1200" dirty="0"/>
              <a:t>Председатель  Совета, директор НП "ЛИЗИНГОВЫЙ СОЮЗ"</a:t>
            </a:r>
            <a:br>
              <a:rPr lang="ru-RU" sz="1200" dirty="0"/>
            </a:br>
            <a:r>
              <a:rPr lang="ru-RU" sz="1200" dirty="0" smtClean="0"/>
              <a:t>к.э.н. </a:t>
            </a:r>
            <a:r>
              <a:rPr lang="ru-RU" sz="1200" b="1" dirty="0" smtClean="0"/>
              <a:t>Царев </a:t>
            </a:r>
            <a:r>
              <a:rPr lang="ru-RU" sz="1200" b="1" dirty="0"/>
              <a:t>Евгений Маркович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119019, г. Москва, </a:t>
            </a:r>
            <a:r>
              <a:rPr lang="ru-RU" sz="1200" dirty="0" err="1"/>
              <a:t>Б.Знаменский</a:t>
            </a:r>
            <a:r>
              <a:rPr lang="ru-RU" sz="1200" dirty="0"/>
              <a:t> пер., д.2, стр.7</a:t>
            </a:r>
            <a:br>
              <a:rPr lang="ru-RU" sz="1200" dirty="0"/>
            </a:br>
            <a:r>
              <a:rPr lang="ru-RU" sz="1200" dirty="0"/>
              <a:t>Телефон/факс: +7(495) 695-71-11</a:t>
            </a:r>
          </a:p>
          <a:p>
            <a:r>
              <a:rPr lang="ru-RU" sz="1200" dirty="0"/>
              <a:t>                  моб</a:t>
            </a:r>
            <a:r>
              <a:rPr lang="en-US" sz="1200" dirty="0"/>
              <a:t>.: +7(903)169-48-22</a:t>
            </a:r>
            <a:endParaRPr lang="ru-RU" sz="1200" dirty="0"/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E-mail: </a:t>
            </a:r>
            <a:r>
              <a:rPr lang="en-US" sz="1200" u="sng" dirty="0"/>
              <a:t>etsarev@tpprf-leasing.ru</a:t>
            </a:r>
            <a:r>
              <a:rPr lang="en-US" sz="1200" dirty="0"/>
              <a:t>         </a:t>
            </a:r>
            <a:endParaRPr lang="ru-RU" sz="1200" dirty="0"/>
          </a:p>
          <a:p>
            <a:r>
              <a:rPr lang="en-US" sz="1200" dirty="0"/>
              <a:t>       </a:t>
            </a:r>
            <a:r>
              <a:rPr lang="ru-RU" sz="1200" dirty="0"/>
              <a:t>     </a:t>
            </a:r>
            <a:r>
              <a:rPr lang="en-US" sz="1200" dirty="0"/>
              <a:t> </a:t>
            </a:r>
            <a:r>
              <a:rPr lang="en-US" sz="1200" u="sng" dirty="0"/>
              <a:t>info@tpprf-leasing.ru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Сайт</a:t>
            </a:r>
            <a:r>
              <a:rPr lang="en-US" sz="1200" dirty="0"/>
              <a:t>:   </a:t>
            </a:r>
            <a:r>
              <a:rPr lang="en-US" sz="1200" u="sng" dirty="0"/>
              <a:t>www.tpprf-leasing.ru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0186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570034" y="987574"/>
            <a:ext cx="8320148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5"/>
              </a:lnSpc>
              <a:buClr>
                <a:schemeClr val="dk1"/>
              </a:buClr>
              <a:buSzPts val="5200"/>
            </a:pPr>
            <a:r>
              <a:rPr lang="ru-RU" sz="1900" b="1" dirty="0" smtClean="0">
                <a:solidFill>
                  <a:srgbClr val="002060"/>
                </a:solidFill>
                <a:latin typeface="Arial,Bold"/>
                <a:sym typeface="Arial"/>
              </a:rPr>
              <a:t>История создания</a:t>
            </a:r>
            <a:endParaRPr sz="1900" dirty="0">
              <a:latin typeface="Arial Narrow"/>
              <a:cs typeface="Arial Narrow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1347614"/>
            <a:ext cx="4536504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4 апреля 2007 года </a:t>
            </a:r>
            <a:r>
              <a:rPr lang="ru-RU" sz="1200" dirty="0"/>
              <a:t>решением Подкомитета ТПП РФ по банковской деятельности создана Секция по </a:t>
            </a:r>
            <a:r>
              <a:rPr lang="ru-RU" sz="1200" dirty="0" smtClean="0"/>
              <a:t>лизингу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В октябре 2007 года </a:t>
            </a:r>
            <a:r>
              <a:rPr lang="ru-RU" sz="1200" dirty="0"/>
              <a:t>образовано Некоммерческое партнерство по содействию в развитии лизинговой деятельности «ЛИЗИНГОВЫЙ СОЮЗ». Компании, входящие в состав Секции по лизингу ТПП </a:t>
            </a:r>
            <a:r>
              <a:rPr lang="ru-RU" sz="1200" dirty="0" smtClean="0"/>
              <a:t>РФ, </a:t>
            </a:r>
            <a:r>
              <a:rPr lang="ru-RU" sz="1200" dirty="0"/>
              <a:t>стали членами Партнерства. </a:t>
            </a:r>
            <a:endParaRPr lang="ru-RU" sz="1200" dirty="0" smtClean="0"/>
          </a:p>
          <a:p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В марте </a:t>
            </a:r>
            <a:r>
              <a:rPr lang="ru-RU" sz="1200" b="1" dirty="0" smtClean="0"/>
              <a:t>2010 года </a:t>
            </a:r>
            <a:r>
              <a:rPr lang="ru-RU" sz="1200" dirty="0"/>
              <a:t>решением председателя Комитета ТПП РФ по финансовым рынкам и кредитным организациям Андрея Владимировича Шаронова Секция по лизингу была преобразована в Подкомитет ТПП РФ по </a:t>
            </a:r>
            <a:r>
              <a:rPr lang="ru-RU" sz="1200" dirty="0" smtClean="0"/>
              <a:t>лизингу.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100" b="1" dirty="0"/>
              <a:t>Октябрь. </a:t>
            </a:r>
            <a:r>
              <a:rPr lang="ru-RU" sz="1100" dirty="0"/>
              <a:t>10-летие НП «ЛИЗИНГОВЫЙ СОЮЗ», учреждена премия </a:t>
            </a:r>
            <a:r>
              <a:rPr lang="ru-RU" sz="1100" dirty="0" err="1"/>
              <a:t>Leader</a:t>
            </a:r>
            <a:r>
              <a:rPr lang="ru-RU" sz="1100" dirty="0"/>
              <a:t> Leasing </a:t>
            </a:r>
            <a:r>
              <a:rPr lang="ru-RU" sz="1100" dirty="0" err="1"/>
              <a:t>Awards</a:t>
            </a:r>
            <a:r>
              <a:rPr lang="ru-RU" sz="1100" dirty="0"/>
              <a:t>, вручены первые награды.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54838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9940" y="2974422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37" y="1491630"/>
            <a:ext cx="2737692" cy="129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P_27oct2015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37" y="2931790"/>
            <a:ext cx="2764663" cy="125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79512" y="3930610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573085" y="987574"/>
            <a:ext cx="8320148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5"/>
              </a:lnSpc>
              <a:buClr>
                <a:schemeClr val="dk1"/>
              </a:buClr>
              <a:buSzPts val="5200"/>
            </a:pPr>
            <a:r>
              <a:rPr lang="ru-RU" sz="1900" b="1" dirty="0" smtClean="0">
                <a:solidFill>
                  <a:srgbClr val="002060"/>
                </a:solidFill>
                <a:latin typeface="Arial,Bold"/>
                <a:sym typeface="Arial"/>
              </a:rPr>
              <a:t>История создания</a:t>
            </a:r>
            <a:endParaRPr sz="1900" dirty="0">
              <a:latin typeface="Arial Narrow"/>
              <a:cs typeface="Arial Narrow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8309" y="1347614"/>
            <a:ext cx="432180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/>
              <a:t>С </a:t>
            </a:r>
            <a:r>
              <a:rPr lang="ru-RU" sz="1200" b="1" dirty="0"/>
              <a:t>2019 года </a:t>
            </a:r>
            <a:r>
              <a:rPr lang="ru-RU" sz="1200" dirty="0"/>
              <a:t>Комитет ТПП РФ по финансовым рынкам и кредитным организациям был преобразован в Совет ТПП РФ по финансово-промышленной и инвестиционной политике. Председателем Совета утвержден Владимир Андреевич </a:t>
            </a:r>
            <a:r>
              <a:rPr lang="ru-RU" sz="1200" dirty="0" err="1"/>
              <a:t>Гамза</a:t>
            </a:r>
            <a:r>
              <a:rPr lang="ru-RU" sz="1200" dirty="0"/>
              <a:t>. Подкомитет по лизингу вошел в состав Совета, подтверждены полномочия Председателя Подкомитета Евгения Марковича Царева</a:t>
            </a:r>
            <a:r>
              <a:rPr lang="ru-RU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3 марта 2022 года</a:t>
            </a:r>
            <a:r>
              <a:rPr lang="ru-RU" sz="1200" dirty="0"/>
              <a:t> решением Совета НП «ЛИЗИНГОВЫЙ СОЮЗ» единогласно избран Председателем Совета Партнерства – директор НП «ЛИЗИНГОВЫЙ СОЮЗ» Евгений Маркович Царев. </a:t>
            </a: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 smtClean="0"/>
              <a:t>24 </a:t>
            </a:r>
            <a:r>
              <a:rPr lang="ru-RU" sz="1200" b="1" dirty="0"/>
              <a:t>октября 2022</a:t>
            </a:r>
            <a:r>
              <a:rPr lang="ru-RU" sz="1200" dirty="0"/>
              <a:t> года решением Совета НП «ЛИЗИНГОВЫЙ СОЮЗ» единогласно избран сопредседателем Совета Партнерства – генеральный директор АО «</a:t>
            </a:r>
            <a:r>
              <a:rPr lang="ru-RU" sz="1200" dirty="0" err="1"/>
              <a:t>Росагролизинг</a:t>
            </a:r>
            <a:r>
              <a:rPr lang="ru-RU" sz="1200" dirty="0"/>
              <a:t>» Косов Павел Николаевич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348649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1229" y="2778775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D:\_____РАБОТА с 2016 июль\ПРОТОКОЛЫ НП Собрания\Собрания НП 2023\66 ОС 24 января 2023\09145b6aa0fbca15226b340974ebf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94780"/>
            <a:ext cx="3166054" cy="23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__РАБОТА с 2016 июль\АРХИВ 2012-2018\2018 МЕРОПРИЯТИЯ\ок 2018\15 ноября 2018 Евразия\фото Евразия 2018\на сайт\prem-leasing-2018_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47" y="3003798"/>
            <a:ext cx="2112049" cy="140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F:\__РАБОТА с 2016 июль\АРХИВ 2012-2018\2018 МЕРОПРИЯТИЯ\ок 2018\15 ноября 2018 Евразия\фото Евразия 2018\на сайт\prem-leasing-2018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07" y="3003799"/>
            <a:ext cx="2112047" cy="14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F:\__РАБОТА с 2016 июль\АРХИВ 2012-2018\2018 МЕРОПРИЯТИЯ\ок 2018\15 ноября 2018 Евразия\фото Евразия 2018\на сайт\prem-leasing-2018_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8" y="3003798"/>
            <a:ext cx="2112050" cy="140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55419" y="1748632"/>
            <a:ext cx="84577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Федерация: </a:t>
            </a:r>
            <a:r>
              <a:rPr lang="ru-RU" sz="1150" dirty="0"/>
              <a:t>Подкомитет ТПП РФ по лизингу и Некоммерческое партнерство по содействию в развитии лизинговой деятельности «ЛИЗИНГОВЫЙ СОЮЗ»,</a:t>
            </a: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Беларусь: </a:t>
            </a:r>
            <a:r>
              <a:rPr lang="ru-RU" sz="1150" dirty="0"/>
              <a:t>Ассоциация лизингодателей Беларуси,</a:t>
            </a: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Казахстан: </a:t>
            </a:r>
            <a:r>
              <a:rPr lang="ru-RU" sz="1150" dirty="0"/>
              <a:t>Акционерное общество БРК-Лизинг </a:t>
            </a:r>
            <a:r>
              <a:rPr lang="ru-RU" sz="1150" dirty="0" smtClean="0"/>
              <a:t>дочерняя </a:t>
            </a:r>
            <a:r>
              <a:rPr lang="ru-RU" sz="1150" dirty="0"/>
              <a:t>организация </a:t>
            </a:r>
            <a:r>
              <a:rPr lang="ru-RU" sz="1150" dirty="0" smtClean="0"/>
              <a:t>АО «Банк </a:t>
            </a:r>
            <a:r>
              <a:rPr lang="ru-RU" sz="1150" dirty="0"/>
              <a:t>Развития Казахстана»,</a:t>
            </a: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Армения</a:t>
            </a:r>
            <a:r>
              <a:rPr lang="ru-RU" sz="1150" dirty="0"/>
              <a:t>:</a:t>
            </a: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" dirty="0"/>
              <a:t>Закрытое акционерное общество «АГБА ЛИЗИНГ»,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Кыргызстан</a:t>
            </a:r>
            <a:r>
              <a:rPr lang="ru-RU" sz="1150" dirty="0"/>
              <a:t>:</a:t>
            </a:r>
            <a:r>
              <a:rPr lang="ru-RU" sz="11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" dirty="0"/>
              <a:t>Закрытое акционерное общество «Лизинговая Компания Кыргызстан».</a:t>
            </a:r>
            <a:endParaRPr lang="ru-RU" sz="1150" dirty="0"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7633" y="1179245"/>
            <a:ext cx="87367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88C00"/>
                </a:solidFill>
              </a:rPr>
              <a:t>15 ноября 2018 года учреждена Международная Ассамблея «ЛИЗИНГ ЕВРАЗИЯ»</a:t>
            </a:r>
          </a:p>
          <a:p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Подписан Меморандум о сотрудничестве профессиональных лизинговых объединений и лизинговых компаний стран ЕАЭС:</a:t>
            </a:r>
          </a:p>
        </p:txBody>
      </p:sp>
      <p:pic>
        <p:nvPicPr>
          <p:cNvPr id="2050" name="Picture 2" descr="D:\_____РАБОТА с 2016 июль\ПАРТНЕРЫ\Нестеренко\Логотип_журнала_'Банковское_дело'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73"/>
            <a:ext cx="1313121" cy="3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\Desktop\ЕАЭК 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95487"/>
            <a:ext cx="102411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471"/>
            <a:ext cx="1944216" cy="8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_____РАБОТА с 2016 июль\ЕАЭС\РОССИЯ ЕВРАЗИЯ\-logo---lizing-evraziya без фо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" y="-1"/>
            <a:ext cx="1674130" cy="11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6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149" y="991979"/>
            <a:ext cx="3689775" cy="30162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000" b="1" dirty="0">
              <a:solidFill>
                <a:srgbClr val="B88C0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  <a:latin typeface="Arial,Bold"/>
                <a:sym typeface="Arial"/>
              </a:rPr>
              <a:t>Главная цель Ассамблеи –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единого рынка лизинга в рамках Евразийского экономического союза</a:t>
            </a:r>
          </a:p>
          <a:p>
            <a:endParaRPr lang="ru-RU" dirty="0"/>
          </a:p>
          <a:p>
            <a:r>
              <a:rPr lang="ru-RU" b="1" dirty="0">
                <a:solidFill>
                  <a:srgbClr val="002060"/>
                </a:solidFill>
                <a:latin typeface="Arial,Bold"/>
              </a:rPr>
              <a:t>В рамках Ассамблеи: </a:t>
            </a:r>
            <a:endParaRPr lang="ru-RU" b="1" dirty="0" smtClean="0">
              <a:solidFill>
                <a:srgbClr val="002060"/>
              </a:solidFill>
              <a:latin typeface="Arial,Bold"/>
            </a:endParaRPr>
          </a:p>
          <a:p>
            <a:r>
              <a:rPr lang="ru-RU" dirty="0" smtClean="0"/>
              <a:t>бизнес-миссии</a:t>
            </a:r>
            <a:r>
              <a:rPr lang="ru-RU" dirty="0"/>
              <a:t>, конференции, форумы, семинары, круглые столы и другие совместные мероприятия</a:t>
            </a:r>
            <a:endParaRPr lang="ru-RU" dirty="0">
              <a:solidFill>
                <a:srgbClr val="B88C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4" name="Picture 4" descr="https://pbs.twimg.com/media/DuSDArGWoAAHceW.jpg">
            <a:extLst>
              <a:ext uri="{FF2B5EF4-FFF2-40B4-BE49-F238E27FC236}">
                <a16:creationId xmlns:a16="http://schemas.microsoft.com/office/drawing/2014/main" xmlns="" id="{A5270E93-6ABA-439A-A2D6-FE701B9F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91980"/>
            <a:ext cx="4752528" cy="301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5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03648" y="1572930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Март</a:t>
            </a:r>
            <a:r>
              <a:rPr lang="ru-RU" sz="1200" dirty="0"/>
              <a:t>.  Бизнес-миссия в Республику Беларусь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b="1" dirty="0"/>
              <a:t>Сентябрь</a:t>
            </a:r>
            <a:r>
              <a:rPr lang="ru-RU" sz="1200" dirty="0"/>
              <a:t>. Визит делегации на Евразийский Саммит в Бишкек, Республика Кыргызстан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b="1" dirty="0"/>
              <a:t>Октябрь.</a:t>
            </a:r>
            <a:r>
              <a:rPr lang="ru-RU" sz="1200" dirty="0"/>
              <a:t> Саммит лизингодателей и предпринимателей, </a:t>
            </a:r>
            <a:endParaRPr lang="ru-RU" sz="1200" dirty="0" smtClean="0"/>
          </a:p>
          <a:p>
            <a:r>
              <a:rPr lang="en-US" sz="1200" dirty="0" smtClean="0"/>
              <a:t>III</a:t>
            </a:r>
            <a:r>
              <a:rPr lang="ru-RU" sz="1200" dirty="0" smtClean="0"/>
              <a:t> </a:t>
            </a:r>
            <a:r>
              <a:rPr lang="ru-RU" sz="1200" dirty="0"/>
              <a:t>Евразийская премия   </a:t>
            </a:r>
            <a:r>
              <a:rPr lang="en-US" sz="1200" dirty="0"/>
              <a:t>Leader Leasing Awards</a:t>
            </a:r>
            <a:r>
              <a:rPr lang="ru-RU" sz="1200" dirty="0"/>
              <a:t>, Москва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b="1" dirty="0"/>
              <a:t>Ноябрь.</a:t>
            </a:r>
            <a:r>
              <a:rPr lang="ru-RU" sz="1200" dirty="0"/>
              <a:t> </a:t>
            </a:r>
            <a:r>
              <a:rPr lang="en-US" sz="1200" dirty="0"/>
              <a:t>II</a:t>
            </a:r>
            <a:r>
              <a:rPr lang="ru-RU" sz="1200" dirty="0"/>
              <a:t> Евразийская Ассамблея «Лизинг-Евразия», Минск, Республика Беларусь.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r>
              <a:rPr lang="ru-RU" sz="1200" b="1" dirty="0"/>
              <a:t>Сентябрь.</a:t>
            </a:r>
            <a:r>
              <a:rPr lang="ru-RU" sz="1200" dirty="0"/>
              <a:t>  </a:t>
            </a:r>
            <a:r>
              <a:rPr lang="en-US" sz="1200" dirty="0" smtClean="0"/>
              <a:t>II</a:t>
            </a:r>
            <a:r>
              <a:rPr lang="ru-RU" sz="1200" dirty="0" smtClean="0"/>
              <a:t> </a:t>
            </a:r>
            <a:r>
              <a:rPr lang="ru-RU" sz="1200" dirty="0"/>
              <a:t>Евразийский Бизнес Саммит «</a:t>
            </a:r>
            <a:r>
              <a:rPr lang="ru-RU" sz="1200" dirty="0" smtClean="0"/>
              <a:t>Финансисты </a:t>
            </a:r>
            <a:r>
              <a:rPr lang="en-US" sz="1200" dirty="0" smtClean="0"/>
              <a:t>VS</a:t>
            </a:r>
            <a:r>
              <a:rPr lang="ru-RU" sz="1200" dirty="0" smtClean="0"/>
              <a:t> </a:t>
            </a:r>
            <a:r>
              <a:rPr lang="ru-RU" sz="1200" dirty="0"/>
              <a:t>Лизинга. Перезагрузка</a:t>
            </a:r>
            <a:r>
              <a:rPr lang="ru-RU" sz="1200" dirty="0" smtClean="0"/>
              <a:t>», </a:t>
            </a:r>
            <a:r>
              <a:rPr lang="ru-RU" sz="1200" dirty="0"/>
              <a:t>Москва.</a:t>
            </a:r>
          </a:p>
          <a:p>
            <a:r>
              <a:rPr lang="en-US" sz="1200" dirty="0"/>
              <a:t>IV</a:t>
            </a:r>
            <a:r>
              <a:rPr lang="ru-RU" sz="1200" dirty="0"/>
              <a:t> Евразийская премия </a:t>
            </a:r>
            <a:r>
              <a:rPr lang="en-US" sz="1200" dirty="0"/>
              <a:t>Leader Leasing Awards</a:t>
            </a:r>
            <a:r>
              <a:rPr lang="ru-RU" sz="1200" dirty="0"/>
              <a:t>, Москва</a:t>
            </a:r>
            <a:r>
              <a:rPr lang="ru-RU" sz="1200" dirty="0" smtClean="0"/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55434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3570570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" name="Picture 2" descr="D:\_____РАБОТА с 2016 июль\ПАРТНЕРЫ\Нестеренко\Логотип_журнала_'Банковское_дело'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73"/>
            <a:ext cx="1313121" cy="3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я\Desktop\ЕАЭК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95487"/>
            <a:ext cx="102411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471"/>
            <a:ext cx="1944216" cy="8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_____РАБОТА с 2016 июль\ЕАЭС\РОССИЯ ЕВРАЗИЯ\-logo---lizing-evraziya без фо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" y="-1"/>
            <a:ext cx="1674130" cy="11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7238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6045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,Bold"/>
              </a:rPr>
              <a:t>Мероприятия в рамках Генеральной Ассамблеи «Лизинг-Евразия» </a:t>
            </a:r>
          </a:p>
        </p:txBody>
      </p:sp>
      <p:pic>
        <p:nvPicPr>
          <p:cNvPr id="3074" name="Picture 2" descr="https://www.tpprf-leasing.ru/workdir/photos/56823413_1337204979751390_1694366316258918400_n1_4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63638"/>
            <a:ext cx="2171313" cy="13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аммит в рамках Генеральной ассамблеи «Лизинг Евразия» 20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-14453"/>
          <a:stretch/>
        </p:blipFill>
        <p:spPr bwMode="auto">
          <a:xfrm>
            <a:off x="6516216" y="3015395"/>
            <a:ext cx="2171313" cy="162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1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31640" y="1563638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Июнь. </a:t>
            </a:r>
            <a:r>
              <a:rPr lang="ru-RU" sz="1200" dirty="0" err="1" smtClean="0"/>
              <a:t>Апгрэйд</a:t>
            </a:r>
            <a:r>
              <a:rPr lang="ru-RU" sz="1200" dirty="0" smtClean="0"/>
              <a:t>-конференция </a:t>
            </a:r>
            <a:r>
              <a:rPr lang="ru-RU" sz="1200" dirty="0"/>
              <a:t>«Лизинг - стратегическое звено развития экономики», Сочи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b="1" dirty="0" smtClean="0"/>
              <a:t>Октябрь</a:t>
            </a:r>
            <a:r>
              <a:rPr lang="ru-RU" sz="1200" b="1" dirty="0"/>
              <a:t>. </a:t>
            </a:r>
            <a:r>
              <a:rPr lang="ru-RU" sz="1200" dirty="0"/>
              <a:t>Генеральная Ассамблея в Москве.</a:t>
            </a:r>
          </a:p>
          <a:p>
            <a:r>
              <a:rPr lang="en-US" sz="1200" dirty="0"/>
              <a:t>III</a:t>
            </a:r>
            <a:r>
              <a:rPr lang="ru-RU" sz="1200" dirty="0"/>
              <a:t> Евразийский Бизнес Саммит «Финансисты </a:t>
            </a:r>
            <a:r>
              <a:rPr lang="en-US" sz="1200" dirty="0"/>
              <a:t>VS</a:t>
            </a:r>
            <a:r>
              <a:rPr lang="ru-RU" sz="1200" dirty="0"/>
              <a:t> Лизинг. Перезагрузка</a:t>
            </a:r>
            <a:r>
              <a:rPr lang="ru-RU" sz="1200" dirty="0" smtClean="0"/>
              <a:t>».</a:t>
            </a:r>
            <a:endParaRPr lang="ru-RU" sz="1200" dirty="0"/>
          </a:p>
          <a:p>
            <a:r>
              <a:rPr lang="en-US" sz="1200" dirty="0" smtClean="0"/>
              <a:t>V</a:t>
            </a:r>
            <a:r>
              <a:rPr lang="ru-RU" sz="1200" dirty="0" smtClean="0"/>
              <a:t> </a:t>
            </a:r>
            <a:r>
              <a:rPr lang="ru-RU" sz="1200" dirty="0"/>
              <a:t>Евразийская премия </a:t>
            </a:r>
            <a:r>
              <a:rPr lang="en-US" sz="1200" dirty="0"/>
              <a:t>Leader Leasing Awards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b="1" dirty="0"/>
              <a:t>Июнь. </a:t>
            </a:r>
            <a:r>
              <a:rPr lang="ru-RU" sz="1200" dirty="0"/>
              <a:t>Бизнес-миссия в Республику </a:t>
            </a:r>
            <a:r>
              <a:rPr lang="ru-RU" sz="1200" dirty="0" smtClean="0"/>
              <a:t>Кыргызстан.</a:t>
            </a:r>
            <a:r>
              <a:rPr lang="ru-RU" sz="1200" dirty="0"/>
              <a:t> 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/>
              <a:t>Октябрь</a:t>
            </a:r>
            <a:r>
              <a:rPr lang="ru-RU" sz="1200" dirty="0"/>
              <a:t>. Генеральная Ассамблея в Москве.</a:t>
            </a:r>
          </a:p>
          <a:p>
            <a:r>
              <a:rPr lang="ru-RU" sz="1200" dirty="0" smtClean="0"/>
              <a:t>Ежегодный IV </a:t>
            </a:r>
            <a:r>
              <a:rPr lang="ru-RU" sz="1200" dirty="0"/>
              <a:t>практический саммит финансистов и предпринимателей, </a:t>
            </a:r>
            <a:r>
              <a:rPr lang="ru-RU" sz="1200" dirty="0" smtClean="0"/>
              <a:t> конференция </a:t>
            </a:r>
            <a:r>
              <a:rPr lang="ru-RU" sz="1200" dirty="0"/>
              <a:t>«Драйверы </a:t>
            </a:r>
            <a:r>
              <a:rPr lang="ru-RU" sz="1200" dirty="0" smtClean="0"/>
              <a:t>роста», </a:t>
            </a:r>
          </a:p>
          <a:p>
            <a:r>
              <a:rPr lang="ru-RU" sz="1200" dirty="0" smtClean="0"/>
              <a:t>церемония </a:t>
            </a:r>
            <a:r>
              <a:rPr lang="ru-RU" sz="1200" dirty="0"/>
              <a:t>награждения лауреатов VI премии </a:t>
            </a:r>
            <a:r>
              <a:rPr lang="ru-RU" sz="1200" dirty="0" err="1"/>
              <a:t>Leader</a:t>
            </a:r>
            <a:r>
              <a:rPr lang="ru-RU" sz="1200" dirty="0"/>
              <a:t> Leasing </a:t>
            </a:r>
            <a:r>
              <a:rPr lang="ru-RU" sz="1200" dirty="0" err="1" smtClean="0"/>
              <a:t>Awards</a:t>
            </a:r>
            <a:r>
              <a:rPr lang="ru-RU" sz="1200" dirty="0" smtClean="0"/>
              <a:t> и празднование </a:t>
            </a:r>
            <a:r>
              <a:rPr lang="ru-RU" sz="1200" b="1" dirty="0">
                <a:solidFill>
                  <a:srgbClr val="C00000"/>
                </a:solidFill>
              </a:rPr>
              <a:t>15‑летия</a:t>
            </a:r>
            <a:r>
              <a:rPr lang="ru-RU" sz="1200" dirty="0"/>
              <a:t> НП «ЛИЗИНГОВЫЙ СОЮЗ» и Подкомитета ТПП РФ по </a:t>
            </a:r>
            <a:r>
              <a:rPr lang="ru-RU" sz="1200" dirty="0" smtClean="0"/>
              <a:t>лизингу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55434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" name="Picture 2" descr="D:\_____РАБОТА с 2016 июль\ПАРТНЕРЫ\Нестеренко\Логотип_журнала_'Банковское_дело'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73"/>
            <a:ext cx="1313121" cy="3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я\Desktop\ЕАЭК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95487"/>
            <a:ext cx="102411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471"/>
            <a:ext cx="1944216" cy="8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_____РАБОТА с 2016 июль\ЕАЭС\РОССИЯ ЕВРАЗИЯ\-logo---lizing-evraziya без фо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" y="-1"/>
            <a:ext cx="1674130" cy="11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79512" y="2859782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105958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,Bold"/>
              </a:rPr>
              <a:t>Мероприятия в рамках Генеральной Ассамблеи «Лизинг-Евразия» </a:t>
            </a:r>
          </a:p>
        </p:txBody>
      </p:sp>
      <p:pic>
        <p:nvPicPr>
          <p:cNvPr id="1026" name="Picture 2" descr="E:\_ЗАГРУЗКИ\photo_5433705629345762766_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48575"/>
            <a:ext cx="2587267" cy="24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0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75656" y="156363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4 - 6 июня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V Евразийский Саммит </a:t>
            </a:r>
            <a:r>
              <a:rPr lang="ru-RU" sz="1200" b="1" dirty="0">
                <a:solidFill>
                  <a:srgbClr val="C00000"/>
                </a:solidFill>
              </a:rPr>
              <a:t>предпринимателей и финансистов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sz="1200" b="1" dirty="0" smtClean="0">
                <a:solidFill>
                  <a:srgbClr val="C00000"/>
                </a:solidFill>
              </a:rPr>
              <a:t>«</a:t>
            </a:r>
            <a:r>
              <a:rPr lang="ru-RU" sz="1200" b="1" dirty="0">
                <a:solidFill>
                  <a:srgbClr val="C00000"/>
                </a:solidFill>
              </a:rPr>
              <a:t>ДРАЙВЕРЫ РОСТА: Новые экономические условия. Масштабное </a:t>
            </a:r>
            <a:r>
              <a:rPr lang="ru-RU" sz="1200" b="1" dirty="0" err="1">
                <a:solidFill>
                  <a:srgbClr val="C00000"/>
                </a:solidFill>
              </a:rPr>
              <a:t>импортозамещение</a:t>
            </a:r>
            <a:r>
              <a:rPr lang="ru-RU" sz="1200" b="1" dirty="0">
                <a:solidFill>
                  <a:srgbClr val="C00000"/>
                </a:solidFill>
              </a:rPr>
              <a:t> и реновация</a:t>
            </a:r>
            <a:r>
              <a:rPr lang="ru-RU" sz="12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1200" dirty="0"/>
              <a:t>при поддержке ТПП </a:t>
            </a:r>
            <a:r>
              <a:rPr lang="ru-RU" sz="1200" dirty="0" smtClean="0"/>
              <a:t>Ярославля</a:t>
            </a:r>
          </a:p>
          <a:p>
            <a:endParaRPr lang="ru-RU" sz="1200" dirty="0" smtClean="0"/>
          </a:p>
          <a:p>
            <a:r>
              <a:rPr lang="ru-RU" sz="1200" dirty="0" smtClean="0"/>
              <a:t>г. Ярославль, отель </a:t>
            </a:r>
            <a:r>
              <a:rPr lang="ru-RU" sz="1200" dirty="0" err="1"/>
              <a:t>Royal</a:t>
            </a:r>
            <a:r>
              <a:rPr lang="ru-RU" sz="1200" dirty="0"/>
              <a:t> </a:t>
            </a:r>
            <a:r>
              <a:rPr lang="ru-RU" sz="1200" dirty="0" err="1"/>
              <a:t>Hotel</a:t>
            </a:r>
            <a:r>
              <a:rPr lang="ru-RU" sz="1200" dirty="0"/>
              <a:t> </a:t>
            </a:r>
            <a:r>
              <a:rPr lang="ru-RU" sz="1200" dirty="0" err="1"/>
              <a:t>Yaroslavl</a:t>
            </a:r>
            <a:r>
              <a:rPr lang="ru-RU" sz="1200" dirty="0"/>
              <a:t> (Ярославль, </a:t>
            </a:r>
            <a:r>
              <a:rPr lang="ru-RU" sz="1200" dirty="0" err="1"/>
              <a:t>Которосльная</a:t>
            </a:r>
            <a:r>
              <a:rPr lang="ru-RU" sz="1200" dirty="0"/>
              <a:t> набережная, </a:t>
            </a:r>
            <a:r>
              <a:rPr lang="ru-RU" sz="1200" dirty="0" smtClean="0"/>
              <a:t>55)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100" dirty="0"/>
              <a:t>В центре внимания участников Саммита – возрастание роли государства в экономике, в том числе в инвестиционной деятельности в условиях </a:t>
            </a:r>
            <a:r>
              <a:rPr lang="ru-RU" sz="1100" dirty="0" err="1"/>
              <a:t>санкционного</a:t>
            </a:r>
            <a:r>
              <a:rPr lang="ru-RU" sz="1100" dirty="0"/>
              <a:t> давления, техническое перевооружение, </a:t>
            </a:r>
            <a:r>
              <a:rPr lang="ru-RU" sz="1100" dirty="0" err="1"/>
              <a:t>импортозамещение</a:t>
            </a:r>
            <a:r>
              <a:rPr lang="ru-RU" sz="1100" dirty="0"/>
              <a:t>, прямой диалог финансистов и предпринимателей России и стран ЕАЭС, презентация инвестиционных возможностей регионов РФ странам ЕАЭС, Африки, Ближнего Востока, Азии.</a:t>
            </a:r>
            <a:r>
              <a:rPr lang="ru-RU" sz="1200" dirty="0"/>
              <a:t> </a:t>
            </a:r>
            <a:endParaRPr lang="ru-RU" sz="1200" dirty="0" smtClean="0"/>
          </a:p>
          <a:p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55434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" name="Picture 2" descr="D:\_____РАБОТА с 2016 июль\ПАРТНЕРЫ\Нестеренко\Логотип_журнала_'Банковское_дело'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73"/>
            <a:ext cx="1313121" cy="3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я\Desktop\ЕАЭК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95487"/>
            <a:ext cx="102411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471"/>
            <a:ext cx="1944216" cy="8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_____РАБОТА с 2016 июль\ЕАЭС\РОССИЯ ЕВРАЗИЯ\-logo---lizing-evraziya без фо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" y="-1"/>
            <a:ext cx="1674130" cy="11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67544" y="105958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,Bold"/>
              </a:rPr>
              <a:t>Мероприятия в рамках Генеральной Ассамблеи «Лизинг-Евразия» </a:t>
            </a:r>
          </a:p>
        </p:txBody>
      </p:sp>
      <p:pic>
        <p:nvPicPr>
          <p:cNvPr id="2053" name="Рисунок 4" descr="https://www.tpprf-leasing.ru/imagecache/orig/12/eaeunion-fl-300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7774"/>
            <a:ext cx="1792905" cy="9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3" descr="https://www.tpprf-leasing.ru/imagecache/orig/12/yaroslavl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99" y="2787773"/>
            <a:ext cx="1669883" cy="9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" descr="https://www.tpprf-leasing.ru/imagecache/orig/12/b5a9d2f27f6824d415e37aa0fbf3c497.jpg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17" y="2787773"/>
            <a:ext cx="1997630" cy="9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00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53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8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37" y="2557576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49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" y="2565330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27" y="3211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9" y="2565331"/>
            <a:ext cx="2879461" cy="25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4" y="0"/>
            <a:ext cx="2875876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12" y="4731990"/>
            <a:ext cx="9141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Подкомитет ТПП РФ по лизингу, НП "ЛИЗИНГОВЫЙ СОЮЗ"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267" y="4902428"/>
            <a:ext cx="6984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etsarev@tpprf-leasing.ru, +7 (903) 169-48-22 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4" descr="D:\_____РАБОТА с 2016 июль\фото и лого\___Лого НП и Подкомитета\НП ТПП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21660"/>
            <a:ext cx="222995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_____РАБОТА с 2016 июль\НП Свидетельства и дипломы\БЛОКНОТ А5 d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2872290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/>
          <p:cNvSpPr txBox="1">
            <a:spLocks/>
          </p:cNvSpPr>
          <p:nvPr/>
        </p:nvSpPr>
        <p:spPr>
          <a:xfrm>
            <a:off x="331744" y="979424"/>
            <a:ext cx="8560736" cy="3462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2735"/>
              </a:lnSpc>
            </a:pPr>
            <a:r>
              <a:rPr lang="ru-RU" sz="1900" b="1" dirty="0">
                <a:solidFill>
                  <a:srgbClr val="002060"/>
                </a:solidFill>
                <a:latin typeface="Arial,Bold"/>
                <a:ea typeface="+mn-ea"/>
                <a:cs typeface="+mn-cs"/>
              </a:rPr>
              <a:t>Международный лизинг как инструмент промышленной кооперации</a:t>
            </a:r>
          </a:p>
        </p:txBody>
      </p:sp>
      <p:sp>
        <p:nvSpPr>
          <p:cNvPr id="22" name="object 31"/>
          <p:cNvSpPr txBox="1"/>
          <p:nvPr/>
        </p:nvSpPr>
        <p:spPr>
          <a:xfrm>
            <a:off x="3923928" y="1487202"/>
            <a:ext cx="4680519" cy="2568845"/>
          </a:xfrm>
          <a:prstGeom prst="rect">
            <a:avLst/>
          </a:prstGeom>
          <a:ln w="1905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7100"/>
              </a:lnSpc>
              <a:buFont typeface="Arial" panose="020B0604020202020204" pitchFamily="34" charset="0"/>
              <a:buChar char="•"/>
            </a:pP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8450" marR="5080" indent="-285750">
              <a:lnSpc>
                <a:spcPct val="1071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Экспортный лизинг </a:t>
            </a:r>
            <a:r>
              <a:rPr lang="ru-RU" sz="1600" dirty="0"/>
              <a:t>- лизингодатель и поставщик предмета лизинга являются резидентами одной страны, лизингополучатель является резидентом другой страны</a:t>
            </a:r>
          </a:p>
          <a:p>
            <a:pPr marL="298450" marR="5080" indent="-285750">
              <a:lnSpc>
                <a:spcPct val="107100"/>
              </a:lnSpc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8450" marR="5080" indent="-285750">
              <a:lnSpc>
                <a:spcPct val="1071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Импортный лизинг </a:t>
            </a:r>
            <a:r>
              <a:rPr lang="ru-RU" sz="1600" dirty="0"/>
              <a:t>- лизингодатель является резидентом одной страны, поставщик предмета лизинга и  лизингополучатель являются резидентами другой страны</a:t>
            </a:r>
          </a:p>
          <a:p>
            <a:pPr marL="298450" marR="5080" indent="-285750">
              <a:lnSpc>
                <a:spcPct val="107100"/>
              </a:lnSpc>
              <a:buFont typeface="Arial" panose="020B0604020202020204" pitchFamily="34" charset="0"/>
              <a:buChar char="•"/>
            </a:pPr>
            <a:endParaRPr lang="ru-RU" sz="600" dirty="0"/>
          </a:p>
        </p:txBody>
      </p:sp>
      <p:sp>
        <p:nvSpPr>
          <p:cNvPr id="2" name="Овал 1"/>
          <p:cNvSpPr/>
          <p:nvPr/>
        </p:nvSpPr>
        <p:spPr>
          <a:xfrm>
            <a:off x="467544" y="2132777"/>
            <a:ext cx="1440160" cy="1440160"/>
          </a:xfrm>
          <a:prstGeom prst="ellipse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06219" y="1628721"/>
            <a:ext cx="1080120" cy="108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317706" y="3032877"/>
            <a:ext cx="1080120" cy="108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059" y="2708841"/>
            <a:ext cx="1391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</a:t>
            </a:r>
            <a:b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лизинг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2597" y="2030281"/>
            <a:ext cx="990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Экспортный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73595" y="3434437"/>
            <a:ext cx="979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Импортный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0587614">
            <a:off x="1884467" y="2427734"/>
            <a:ext cx="421752" cy="129842"/>
          </a:xfrm>
          <a:prstGeom prst="rightArrow">
            <a:avLst/>
          </a:prstGeom>
          <a:ln w="3175"/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4380">
            <a:off x="1886326" y="3200418"/>
            <a:ext cx="421752" cy="129842"/>
          </a:xfrm>
          <a:prstGeom prst="rightArrow">
            <a:avLst/>
          </a:prstGeom>
          <a:ln w="3175"/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65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776</Words>
  <Application>Microsoft Office PowerPoint</Application>
  <PresentationFormat>Экран (16:9)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RePack by Diakov</cp:lastModifiedBy>
  <cp:revision>70</cp:revision>
  <dcterms:created xsi:type="dcterms:W3CDTF">2022-05-24T07:23:08Z</dcterms:created>
  <dcterms:modified xsi:type="dcterms:W3CDTF">2023-05-23T14:44:39Z</dcterms:modified>
</cp:coreProperties>
</file>